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69" r:id="rId4"/>
  </p:sldMasterIdLst>
  <p:notesMasterIdLst>
    <p:notesMasterId r:id="rId10"/>
  </p:notesMasterIdLst>
  <p:handoutMasterIdLst>
    <p:handoutMasterId r:id="rId11"/>
  </p:handoutMasterIdLst>
  <p:sldIdLst>
    <p:sldId id="256" r:id="rId5"/>
    <p:sldId id="263" r:id="rId6"/>
    <p:sldId id="262" r:id="rId7"/>
    <p:sldId id="257" r:id="rId8"/>
    <p:sldId id="264"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notesViewPr>
    <p:cSldViewPr snapToGrid="0">
      <p:cViewPr varScale="1">
        <p:scale>
          <a:sx n="68" d="100"/>
          <a:sy n="68" d="100"/>
        </p:scale>
        <p:origin x="3288" y="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32A2767-FEC0-45D8-A250-3A0CECEC10E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A3D87BEA-720A-4B01-983C-6493C00177B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5438802-F28A-42D1-9BCA-40E34B52D6F0}" type="datetimeFigureOut">
              <a:rPr lang="en-US" smtClean="0"/>
              <a:t>5/31/2021</a:t>
            </a:fld>
            <a:endParaRPr lang="en-US" dirty="0"/>
          </a:p>
        </p:txBody>
      </p:sp>
      <p:sp>
        <p:nvSpPr>
          <p:cNvPr id="4" name="Footer Placeholder 3">
            <a:extLst>
              <a:ext uri="{FF2B5EF4-FFF2-40B4-BE49-F238E27FC236}">
                <a16:creationId xmlns:a16="http://schemas.microsoft.com/office/drawing/2014/main" id="{8D7F7142-7B6D-4E82-A762-17951F13958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47AA5D6A-4E5C-4EA7-A13B-15A02BB533D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88A98BC-2DB8-47A3-A77F-B9E32C266238}" type="slidenum">
              <a:rPr lang="en-US" smtClean="0"/>
              <a:t>‹#›</a:t>
            </a:fld>
            <a:endParaRPr lang="en-US" dirty="0"/>
          </a:p>
        </p:txBody>
      </p:sp>
    </p:spTree>
    <p:extLst>
      <p:ext uri="{BB962C8B-B14F-4D97-AF65-F5344CB8AC3E}">
        <p14:creationId xmlns:p14="http://schemas.microsoft.com/office/powerpoint/2010/main" val="2845684331"/>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jpeg>
</file>

<file path=ppt/media/image4.jpeg>
</file>

<file path=ppt/media/image5.jpe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865794D-BDB5-4811-AA4A-B25E4EF28521}" type="datetimeFigureOut">
              <a:rPr lang="en-US" smtClean="0"/>
              <a:t>5/31/2021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BB1A04-13E8-48CD-97F9-AC2568E1A8D4}" type="slidenum">
              <a:rPr lang="en-US" smtClean="0"/>
              <a:t>‹#›</a:t>
            </a:fld>
            <a:endParaRPr lang="en-US" dirty="0"/>
          </a:p>
        </p:txBody>
      </p:sp>
    </p:spTree>
    <p:extLst>
      <p:ext uri="{BB962C8B-B14F-4D97-AF65-F5344CB8AC3E}">
        <p14:creationId xmlns:p14="http://schemas.microsoft.com/office/powerpoint/2010/main" val="25769996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BB1A04-13E8-48CD-97F9-AC2568E1A8D4}" type="slidenum">
              <a:rPr lang="en-US" smtClean="0"/>
              <a:t>1</a:t>
            </a:fld>
            <a:endParaRPr lang="en-US" dirty="0"/>
          </a:p>
        </p:txBody>
      </p:sp>
    </p:spTree>
    <p:extLst>
      <p:ext uri="{BB962C8B-B14F-4D97-AF65-F5344CB8AC3E}">
        <p14:creationId xmlns:p14="http://schemas.microsoft.com/office/powerpoint/2010/main" val="32643052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BB1A04-13E8-48CD-97F9-AC2568E1A8D4}" type="slidenum">
              <a:rPr lang="en-US" smtClean="0"/>
              <a:t>4</a:t>
            </a:fld>
            <a:endParaRPr lang="en-US" dirty="0"/>
          </a:p>
        </p:txBody>
      </p:sp>
    </p:spTree>
    <p:extLst>
      <p:ext uri="{BB962C8B-B14F-4D97-AF65-F5344CB8AC3E}">
        <p14:creationId xmlns:p14="http://schemas.microsoft.com/office/powerpoint/2010/main" val="13496644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cstate="email">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smtClean="0"/>
              <a:t>5/31/2021</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584169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5/31/2021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291968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5/31/2021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1725634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5/31/2021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9022410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5/31/2021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74738928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5/31/2021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0224404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5/31/2021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1454451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5/31/2021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9061660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5/31/2021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604743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5/31/2021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973606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5/31/2021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228012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5/31/2021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2143354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5/31/2021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465934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5/31/2021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8761226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5/31/2021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9969502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5/31/2021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613602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5/31/2021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098663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cstate="email">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smtClean="0"/>
              <a:pPr/>
              <a:t>5/31/2021</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191852219"/>
      </p:ext>
    </p:extLst>
  </p:cSld>
  <p:clrMap bg1="dk1" tx1="lt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jpe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cstate="email">
            <a:duotone>
              <a:schemeClr val="bg2">
                <a:shade val="48000"/>
                <a:hueMod val="106000"/>
                <a:satMod val="140000"/>
                <a:lumMod val="42000"/>
              </a:schemeClr>
              <a:schemeClr val="bg2">
                <a:tint val="98000"/>
                <a:hueMod val="92000"/>
                <a:satMod val="220000"/>
                <a:lumMod val="90000"/>
              </a:schemeClr>
            </a:duotone>
            <a:extLst>
              <a:ext uri="{28A0092B-C50C-407E-A947-70E740481C1C}">
                <a14:useLocalDpi xmlns:a14="http://schemas.microsoft.com/office/drawing/2010/main"/>
              </a:ext>
            </a:extLst>
          </a:blip>
          <a:stretch/>
        </a:blip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788D5DFD-FA42-4EB0-B24E-4180C0CC5A0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1" name="Rectangle 10">
              <a:extLst>
                <a:ext uri="{FF2B5EF4-FFF2-40B4-BE49-F238E27FC236}">
                  <a16:creationId xmlns:a16="http://schemas.microsoft.com/office/drawing/2014/main" id="{CC864817-5955-484B-9D1F-9BC8DB7398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2">
              <a:extLst>
                <a:ext uri="{FF2B5EF4-FFF2-40B4-BE49-F238E27FC236}">
                  <a16:creationId xmlns:a16="http://schemas.microsoft.com/office/drawing/2014/main" id="{280C083F-71A6-4E55-AE35-586518FE29BC}"/>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cstate="email">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5" name="Picture 4" descr="Lightbulb">
            <a:extLst>
              <a:ext uri="{FF2B5EF4-FFF2-40B4-BE49-F238E27FC236}">
                <a16:creationId xmlns:a16="http://schemas.microsoft.com/office/drawing/2014/main" id="{AC06F95D-BA5D-4DEE-93EF-3FE3173D13FF}"/>
              </a:ext>
            </a:extLst>
          </p:cNvPr>
          <p:cNvPicPr>
            <a:picLocks noChangeAspect="1"/>
          </p:cNvPicPr>
          <p:nvPr/>
        </p:nvPicPr>
        <p:blipFill rotWithShape="1">
          <a:blip r:embed="rId5" cstate="email">
            <a:alphaModFix/>
            <a:extLst>
              <a:ext uri="{28A0092B-C50C-407E-A947-70E740481C1C}">
                <a14:useLocalDpi xmlns:a14="http://schemas.microsoft.com/office/drawing/2010/main"/>
              </a:ext>
            </a:extLst>
          </a:blip>
          <a:srcRect/>
          <a:stretch/>
        </p:blipFill>
        <p:spPr>
          <a:xfrm>
            <a:off x="3611" y="10"/>
            <a:ext cx="12188389" cy="6857990"/>
          </a:xfrm>
          <a:prstGeom prst="rect">
            <a:avLst/>
          </a:prstGeom>
        </p:spPr>
      </p:pic>
      <p:grpSp>
        <p:nvGrpSpPr>
          <p:cNvPr id="14" name="Group 13">
            <a:extLst>
              <a:ext uri="{FF2B5EF4-FFF2-40B4-BE49-F238E27FC236}">
                <a16:creationId xmlns:a16="http://schemas.microsoft.com/office/drawing/2014/main" id="{D44056DF-7985-4692-968A-466E9E6AF76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15" name="Round Diagonal Corner Rectangle 7">
              <a:extLst>
                <a:ext uri="{FF2B5EF4-FFF2-40B4-BE49-F238E27FC236}">
                  <a16:creationId xmlns:a16="http://schemas.microsoft.com/office/drawing/2014/main" id="{B414A174-532A-4602-934F-9858D1D868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16" name="Group 15">
              <a:extLst>
                <a:ext uri="{FF2B5EF4-FFF2-40B4-BE49-F238E27FC236}">
                  <a16:creationId xmlns:a16="http://schemas.microsoft.com/office/drawing/2014/main" id="{940B0C0C-7F94-4725-8108-62B3B7A5AE7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17" name="Freeform 32">
                <a:extLst>
                  <a:ext uri="{FF2B5EF4-FFF2-40B4-BE49-F238E27FC236}">
                    <a16:creationId xmlns:a16="http://schemas.microsoft.com/office/drawing/2014/main" id="{367EAC5B-1891-480A-A3AD-B9F6A88FAC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8" name="Freeform 33">
                <a:extLst>
                  <a:ext uri="{FF2B5EF4-FFF2-40B4-BE49-F238E27FC236}">
                    <a16:creationId xmlns:a16="http://schemas.microsoft.com/office/drawing/2014/main" id="{E33FF633-15BA-464F-8F5B-26C56665F79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9" name="Freeform 34">
                <a:extLst>
                  <a:ext uri="{FF2B5EF4-FFF2-40B4-BE49-F238E27FC236}">
                    <a16:creationId xmlns:a16="http://schemas.microsoft.com/office/drawing/2014/main" id="{0C949DF6-E66B-4DB8-AB52-30CA781B48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0" name="Freeform 37">
                <a:extLst>
                  <a:ext uri="{FF2B5EF4-FFF2-40B4-BE49-F238E27FC236}">
                    <a16:creationId xmlns:a16="http://schemas.microsoft.com/office/drawing/2014/main" id="{309C2298-5EF9-4B09-8995-014F6D3BFF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1" name="Freeform 35">
                <a:extLst>
                  <a:ext uri="{FF2B5EF4-FFF2-40B4-BE49-F238E27FC236}">
                    <a16:creationId xmlns:a16="http://schemas.microsoft.com/office/drawing/2014/main" id="{319B2AFC-EBFF-477C-A364-6D575BE5AA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2" name="Freeform 36">
                <a:extLst>
                  <a:ext uri="{FF2B5EF4-FFF2-40B4-BE49-F238E27FC236}">
                    <a16:creationId xmlns:a16="http://schemas.microsoft.com/office/drawing/2014/main" id="{CC6B7D67-F2F8-4B07-B954-EAC9135B2BB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3" name="Freeform 38">
                <a:extLst>
                  <a:ext uri="{FF2B5EF4-FFF2-40B4-BE49-F238E27FC236}">
                    <a16:creationId xmlns:a16="http://schemas.microsoft.com/office/drawing/2014/main" id="{7FF1659D-33DA-4F62-8567-A54020D2E2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4" name="Freeform 39">
                <a:extLst>
                  <a:ext uri="{FF2B5EF4-FFF2-40B4-BE49-F238E27FC236}">
                    <a16:creationId xmlns:a16="http://schemas.microsoft.com/office/drawing/2014/main" id="{9110F572-DC3D-4AB3-B731-B73BD65057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5" name="Freeform 40">
                <a:extLst>
                  <a:ext uri="{FF2B5EF4-FFF2-40B4-BE49-F238E27FC236}">
                    <a16:creationId xmlns:a16="http://schemas.microsoft.com/office/drawing/2014/main" id="{A2F7D0E9-68CE-40F9-B0E9-F915103ECF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6" name="Rectangle 41">
                <a:extLst>
                  <a:ext uri="{FF2B5EF4-FFF2-40B4-BE49-F238E27FC236}">
                    <a16:creationId xmlns:a16="http://schemas.microsoft.com/office/drawing/2014/main" id="{AB69A438-1FB7-454A-A3E9-0C329643CD4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27" name="Freeform 32">
                <a:extLst>
                  <a:ext uri="{FF2B5EF4-FFF2-40B4-BE49-F238E27FC236}">
                    <a16:creationId xmlns:a16="http://schemas.microsoft.com/office/drawing/2014/main" id="{E64598D0-3A2C-4570-9E7C-C52C89549B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8" name="Freeform 33">
                <a:extLst>
                  <a:ext uri="{FF2B5EF4-FFF2-40B4-BE49-F238E27FC236}">
                    <a16:creationId xmlns:a16="http://schemas.microsoft.com/office/drawing/2014/main" id="{CC17CF42-8908-477B-9F36-DA1306CA010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9" name="Freeform 34">
                <a:extLst>
                  <a:ext uri="{FF2B5EF4-FFF2-40B4-BE49-F238E27FC236}">
                    <a16:creationId xmlns:a16="http://schemas.microsoft.com/office/drawing/2014/main" id="{A2457851-D4A0-404C-BF3F-99AE00B9E96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0" name="Freeform 37">
                <a:extLst>
                  <a:ext uri="{FF2B5EF4-FFF2-40B4-BE49-F238E27FC236}">
                    <a16:creationId xmlns:a16="http://schemas.microsoft.com/office/drawing/2014/main" id="{ECC300FA-EE4A-489E-9A47-79BEBF05DC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1" name="Freeform 35">
                <a:extLst>
                  <a:ext uri="{FF2B5EF4-FFF2-40B4-BE49-F238E27FC236}">
                    <a16:creationId xmlns:a16="http://schemas.microsoft.com/office/drawing/2014/main" id="{0D1F26E2-902B-416B-A1DB-80DAF78D8B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2" name="Freeform 36">
                <a:extLst>
                  <a:ext uri="{FF2B5EF4-FFF2-40B4-BE49-F238E27FC236}">
                    <a16:creationId xmlns:a16="http://schemas.microsoft.com/office/drawing/2014/main" id="{491346A0-BF6D-45A5-806A-2150768722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3" name="Freeform 38">
                <a:extLst>
                  <a:ext uri="{FF2B5EF4-FFF2-40B4-BE49-F238E27FC236}">
                    <a16:creationId xmlns:a16="http://schemas.microsoft.com/office/drawing/2014/main" id="{A8A5AAC9-38FD-4A03-AB91-236F2AAC625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4" name="Freeform 39">
                <a:extLst>
                  <a:ext uri="{FF2B5EF4-FFF2-40B4-BE49-F238E27FC236}">
                    <a16:creationId xmlns:a16="http://schemas.microsoft.com/office/drawing/2014/main" id="{7AD4105C-55AA-47FF-AC5D-5BCB0B78CD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5" name="Freeform 40">
                <a:extLst>
                  <a:ext uri="{FF2B5EF4-FFF2-40B4-BE49-F238E27FC236}">
                    <a16:creationId xmlns:a16="http://schemas.microsoft.com/office/drawing/2014/main" id="{1C4B42B1-B112-4057-82C3-E5AF3BC7F6D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6" name="Rectangle 41">
                <a:extLst>
                  <a:ext uri="{FF2B5EF4-FFF2-40B4-BE49-F238E27FC236}">
                    <a16:creationId xmlns:a16="http://schemas.microsoft.com/office/drawing/2014/main" id="{C8B37395-3651-4E66-A62E-31529FABC8C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le 1">
            <a:extLst>
              <a:ext uri="{FF2B5EF4-FFF2-40B4-BE49-F238E27FC236}">
                <a16:creationId xmlns:a16="http://schemas.microsoft.com/office/drawing/2014/main" id="{4D687081-16D7-4BC5-A7DB-E70117439F85}"/>
              </a:ext>
            </a:extLst>
          </p:cNvPr>
          <p:cNvSpPr>
            <a:spLocks noGrp="1"/>
          </p:cNvSpPr>
          <p:nvPr>
            <p:ph type="ctrTitle"/>
          </p:nvPr>
        </p:nvSpPr>
        <p:spPr>
          <a:xfrm>
            <a:off x="2718999" y="2491634"/>
            <a:ext cx="6685492" cy="818103"/>
          </a:xfrm>
        </p:spPr>
        <p:txBody>
          <a:bodyPr anchor="ctr">
            <a:normAutofit fontScale="90000"/>
          </a:bodyPr>
          <a:lstStyle/>
          <a:p>
            <a:pPr algn="ctr"/>
            <a:r>
              <a:rPr lang="en-US" sz="3600" b="1" dirty="0">
                <a:effectLst>
                  <a:outerShdw blurRad="38100" dist="38100" dir="2700000" algn="tl">
                    <a:srgbClr val="000000">
                      <a:alpha val="43137"/>
                    </a:srgbClr>
                  </a:outerShdw>
                </a:effectLst>
              </a:rPr>
              <a:t>The Web Fundamentals Project</a:t>
            </a:r>
          </a:p>
        </p:txBody>
      </p:sp>
      <p:sp>
        <p:nvSpPr>
          <p:cNvPr id="3" name="Subtitle 2">
            <a:extLst>
              <a:ext uri="{FF2B5EF4-FFF2-40B4-BE49-F238E27FC236}">
                <a16:creationId xmlns:a16="http://schemas.microsoft.com/office/drawing/2014/main" id="{1841851F-203A-4F8E-AA75-478526ABA894}"/>
              </a:ext>
            </a:extLst>
          </p:cNvPr>
          <p:cNvSpPr>
            <a:spLocks noGrp="1"/>
          </p:cNvSpPr>
          <p:nvPr>
            <p:ph type="subTitle" idx="1"/>
          </p:nvPr>
        </p:nvSpPr>
        <p:spPr>
          <a:xfrm>
            <a:off x="2667001" y="3602038"/>
            <a:ext cx="6857999" cy="953029"/>
          </a:xfrm>
        </p:spPr>
        <p:txBody>
          <a:bodyPr>
            <a:normAutofit/>
          </a:bodyPr>
          <a:lstStyle/>
          <a:p>
            <a:pPr algn="ctr"/>
            <a:r>
              <a:rPr lang="en-US" b="1">
                <a:effectLst>
                  <a:outerShdw blurRad="38100" dist="38100" dir="2700000" algn="tl">
                    <a:srgbClr val="000000">
                      <a:alpha val="43137"/>
                    </a:srgbClr>
                  </a:outerShdw>
                </a:effectLst>
              </a:rPr>
              <a:t>By </a:t>
            </a:r>
            <a:r>
              <a:rPr lang="en-US" b="1" dirty="0">
                <a:effectLst>
                  <a:outerShdw blurRad="38100" dist="38100" dir="2700000" algn="tl">
                    <a:srgbClr val="000000">
                      <a:alpha val="43137"/>
                    </a:srgbClr>
                  </a:outerShdw>
                </a:effectLst>
              </a:rPr>
              <a:t>Ahmad Yasser</a:t>
            </a:r>
          </a:p>
        </p:txBody>
      </p:sp>
      <p:sp>
        <p:nvSpPr>
          <p:cNvPr id="38" name="Rectangle 37">
            <a:extLst>
              <a:ext uri="{FF2B5EF4-FFF2-40B4-BE49-F238E27FC236}">
                <a16:creationId xmlns:a16="http://schemas.microsoft.com/office/drawing/2014/main" id="{6B6D540F-1E2F-416F-819F-D8216BC8F3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Tree>
    <p:extLst>
      <p:ext uri="{BB962C8B-B14F-4D97-AF65-F5344CB8AC3E}">
        <p14:creationId xmlns:p14="http://schemas.microsoft.com/office/powerpoint/2010/main" val="21858758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903952-13BF-4B51-A940-3A928792F0A5}"/>
              </a:ext>
            </a:extLst>
          </p:cNvPr>
          <p:cNvSpPr>
            <a:spLocks noGrp="1"/>
          </p:cNvSpPr>
          <p:nvPr>
            <p:ph type="title"/>
          </p:nvPr>
        </p:nvSpPr>
        <p:spPr>
          <a:xfrm>
            <a:off x="804528" y="409970"/>
            <a:ext cx="9905998" cy="1478570"/>
          </a:xfrm>
        </p:spPr>
        <p:txBody>
          <a:bodyPr/>
          <a:lstStyle/>
          <a:p>
            <a:r>
              <a:rPr lang="en-US" b="1" dirty="0">
                <a:effectLst>
                  <a:outerShdw blurRad="38100" dist="38100" dir="2700000" algn="tl">
                    <a:srgbClr val="000000">
                      <a:alpha val="43137"/>
                    </a:srgbClr>
                  </a:outerShdw>
                </a:effectLst>
              </a:rPr>
              <a:t>Terms you need to know:</a:t>
            </a:r>
          </a:p>
        </p:txBody>
      </p:sp>
      <p:sp>
        <p:nvSpPr>
          <p:cNvPr id="3" name="Content Placeholder 2">
            <a:extLst>
              <a:ext uri="{FF2B5EF4-FFF2-40B4-BE49-F238E27FC236}">
                <a16:creationId xmlns:a16="http://schemas.microsoft.com/office/drawing/2014/main" id="{E277683B-1128-47DD-9763-7991F269F8D9}"/>
              </a:ext>
            </a:extLst>
          </p:cNvPr>
          <p:cNvSpPr>
            <a:spLocks noGrp="1"/>
          </p:cNvSpPr>
          <p:nvPr>
            <p:ph idx="1"/>
          </p:nvPr>
        </p:nvSpPr>
        <p:spPr>
          <a:xfrm>
            <a:off x="932864" y="2000836"/>
            <a:ext cx="9905999" cy="4142394"/>
          </a:xfrm>
        </p:spPr>
        <p:txBody>
          <a:bodyPr>
            <a:normAutofit/>
          </a:bodyPr>
          <a:lstStyle/>
          <a:p>
            <a:r>
              <a:rPr lang="en-US" b="1" dirty="0">
                <a:effectLst>
                  <a:outerShdw blurRad="38100" dist="38100" dir="2700000" algn="tl">
                    <a:srgbClr val="000000">
                      <a:alpha val="43137"/>
                    </a:srgbClr>
                  </a:outerShdw>
                </a:effectLst>
              </a:rPr>
              <a:t>HTTP: Hypertext Transfer Protocol is an application protocol that defines a language for clients and servers to speak to each other.</a:t>
            </a:r>
          </a:p>
          <a:p>
            <a:r>
              <a:rPr lang="en-US" b="1" dirty="0">
                <a:effectLst>
                  <a:outerShdw blurRad="38100" dist="38100" dir="2700000" algn="tl">
                    <a:srgbClr val="000000">
                      <a:alpha val="43137"/>
                    </a:srgbClr>
                  </a:outerShdw>
                </a:effectLst>
              </a:rPr>
              <a:t>DNS: Domain Name Servers are like an address book for websites. When you type a web address in your browser, the browser looks at the DNS to find the website's real address before it can retrieve the website.</a:t>
            </a:r>
          </a:p>
          <a:p>
            <a:r>
              <a:rPr lang="en-US" b="1" dirty="0">
                <a:effectLst>
                  <a:outerShdw blurRad="38100" dist="38100" dir="2700000" algn="tl">
                    <a:srgbClr val="000000">
                      <a:alpha val="43137"/>
                    </a:srgbClr>
                  </a:outerShdw>
                </a:effectLst>
              </a:rPr>
              <a:t>Web: The web is a system for publishing pages of information on the internet, and for linking pages together using hyper-links.</a:t>
            </a:r>
          </a:p>
          <a:p>
            <a:endParaRPr lang="en-US"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3339779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0337B-4AFD-4BA5-8833-1A39226080ED}"/>
              </a:ext>
            </a:extLst>
          </p:cNvPr>
          <p:cNvSpPr>
            <a:spLocks noGrp="1"/>
          </p:cNvSpPr>
          <p:nvPr>
            <p:ph type="title"/>
          </p:nvPr>
        </p:nvSpPr>
        <p:spPr>
          <a:xfrm>
            <a:off x="914400" y="361844"/>
            <a:ext cx="9905998" cy="1478570"/>
          </a:xfrm>
        </p:spPr>
        <p:txBody>
          <a:bodyPr/>
          <a:lstStyle/>
          <a:p>
            <a:r>
              <a:rPr lang="en-US" dirty="0"/>
              <a:t>How does the web work?</a:t>
            </a:r>
          </a:p>
        </p:txBody>
      </p:sp>
      <p:sp>
        <p:nvSpPr>
          <p:cNvPr id="3" name="Content Placeholder 2">
            <a:extLst>
              <a:ext uri="{FF2B5EF4-FFF2-40B4-BE49-F238E27FC236}">
                <a16:creationId xmlns:a16="http://schemas.microsoft.com/office/drawing/2014/main" id="{9E9B443C-8E94-4E21-8E85-5AE5BE47553C}"/>
              </a:ext>
            </a:extLst>
          </p:cNvPr>
          <p:cNvSpPr>
            <a:spLocks noGrp="1"/>
          </p:cNvSpPr>
          <p:nvPr>
            <p:ph idx="1"/>
          </p:nvPr>
        </p:nvSpPr>
        <p:spPr>
          <a:xfrm>
            <a:off x="914400" y="1919729"/>
            <a:ext cx="10133011" cy="4576427"/>
          </a:xfrm>
        </p:spPr>
        <p:txBody>
          <a:bodyPr>
            <a:normAutofit fontScale="92500"/>
          </a:bodyPr>
          <a:lstStyle/>
          <a:p>
            <a:r>
              <a:rPr lang="en-US" b="1" dirty="0">
                <a:effectLst>
                  <a:outerShdw blurRad="38100" dist="38100" dir="2700000" algn="tl">
                    <a:srgbClr val="000000">
                      <a:alpha val="43137"/>
                    </a:srgbClr>
                  </a:outerShdw>
                </a:effectLst>
              </a:rPr>
              <a:t>When you type a web address into your browser, the browser goes to the DNS server, and finds the real address of the server that the website is stored in.</a:t>
            </a:r>
          </a:p>
          <a:p>
            <a:r>
              <a:rPr lang="en-US" b="1" dirty="0">
                <a:effectLst>
                  <a:outerShdw blurRad="38100" dist="38100" dir="2700000" algn="tl">
                    <a:srgbClr val="000000">
                      <a:alpha val="43137"/>
                    </a:srgbClr>
                  </a:outerShdw>
                </a:effectLst>
              </a:rPr>
              <a:t>The browser sends an HTTP request message to the server, asking it to send a copy of the website to the client or device.</a:t>
            </a:r>
          </a:p>
          <a:p>
            <a:r>
              <a:rPr lang="en-US" b="1" dirty="0">
                <a:effectLst>
                  <a:outerShdw blurRad="38100" dist="38100" dir="2700000" algn="tl">
                    <a:srgbClr val="000000">
                      <a:alpha val="43137"/>
                    </a:srgbClr>
                  </a:outerShdw>
                </a:effectLst>
              </a:rPr>
              <a:t>If the server approves the client's request, the server sends the client an "OK" message, which means "Of course you can look at that website!” and then starts sending the website's files to the browser as a series of small chunks called data packets </a:t>
            </a:r>
          </a:p>
          <a:p>
            <a:r>
              <a:rPr lang="en-US" b="1" dirty="0">
                <a:effectLst>
                  <a:outerShdw blurRad="38100" dist="38100" dir="2700000" algn="tl">
                    <a:srgbClr val="000000">
                      <a:alpha val="43137"/>
                    </a:srgbClr>
                  </a:outerShdw>
                </a:effectLst>
              </a:rPr>
              <a:t>The browser assembles the small chunks into a complete web page and displays it to you.</a:t>
            </a:r>
          </a:p>
        </p:txBody>
      </p:sp>
    </p:spTree>
    <p:extLst>
      <p:ext uri="{BB962C8B-B14F-4D97-AF65-F5344CB8AC3E}">
        <p14:creationId xmlns:p14="http://schemas.microsoft.com/office/powerpoint/2010/main" val="7370290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134327-4864-46BB-A57A-7055C9E3AEC1}"/>
              </a:ext>
            </a:extLst>
          </p:cNvPr>
          <p:cNvSpPr>
            <a:spLocks noGrp="1"/>
          </p:cNvSpPr>
          <p:nvPr>
            <p:ph type="title"/>
          </p:nvPr>
        </p:nvSpPr>
        <p:spPr>
          <a:xfrm>
            <a:off x="7058561" y="762001"/>
            <a:ext cx="3282997" cy="1478570"/>
          </a:xfrm>
        </p:spPr>
        <p:txBody>
          <a:bodyPr>
            <a:normAutofit/>
          </a:bodyPr>
          <a:lstStyle/>
          <a:p>
            <a:r>
              <a:rPr lang="en-US" sz="3200" b="1" dirty="0">
                <a:effectLst>
                  <a:outerShdw blurRad="38100" dist="38100" dir="2700000" algn="tl">
                    <a:srgbClr val="000000">
                      <a:alpha val="43137"/>
                    </a:srgbClr>
                  </a:outerShdw>
                </a:effectLst>
              </a:rPr>
              <a:t>Basic Skills of A Web Developer</a:t>
            </a:r>
          </a:p>
        </p:txBody>
      </p:sp>
      <p:pic>
        <p:nvPicPr>
          <p:cNvPr id="10" name="Content Placeholder 6" descr="circuit board">
            <a:extLst>
              <a:ext uri="{FF2B5EF4-FFF2-40B4-BE49-F238E27FC236}">
                <a16:creationId xmlns:a16="http://schemas.microsoft.com/office/drawing/2014/main" id="{38616497-6A2B-4863-A3DD-A2D0AF074897}"/>
              </a:ext>
            </a:extLst>
          </p:cNvPr>
          <p:cNvPicPr>
            <a:picLocks noChangeAspect="1"/>
          </p:cNvPicPr>
          <p:nvPr/>
        </p:nvPicPr>
        <p:blipFill rotWithShape="1">
          <a:blip r:embed="rId3"/>
          <a:srcRect l="7131" r="14065"/>
          <a:stretch/>
        </p:blipFill>
        <p:spPr>
          <a:xfrm flipH="1">
            <a:off x="0" y="10"/>
            <a:ext cx="6735674" cy="6857990"/>
          </a:xfrm>
          <a:prstGeom prst="rect">
            <a:avLst/>
          </a:prstGeom>
        </p:spPr>
      </p:pic>
      <p:sp>
        <p:nvSpPr>
          <p:cNvPr id="4" name="Content Placeholder 3">
            <a:extLst>
              <a:ext uri="{FF2B5EF4-FFF2-40B4-BE49-F238E27FC236}">
                <a16:creationId xmlns:a16="http://schemas.microsoft.com/office/drawing/2014/main" id="{57C7E369-9118-49B1-AB71-07F431BF8110}"/>
              </a:ext>
            </a:extLst>
          </p:cNvPr>
          <p:cNvSpPr>
            <a:spLocks noGrp="1"/>
          </p:cNvSpPr>
          <p:nvPr>
            <p:ph idx="1"/>
          </p:nvPr>
        </p:nvSpPr>
        <p:spPr>
          <a:xfrm>
            <a:off x="7395445" y="2249486"/>
            <a:ext cx="3545270" cy="3846513"/>
          </a:xfrm>
        </p:spPr>
        <p:txBody>
          <a:bodyPr>
            <a:normAutofit/>
          </a:bodyPr>
          <a:lstStyle/>
          <a:p>
            <a:r>
              <a:rPr lang="en-US" b="1" dirty="0">
                <a:effectLst>
                  <a:outerShdw blurRad="38100" dist="38100" dir="2700000" algn="tl">
                    <a:srgbClr val="000000">
                      <a:alpha val="43137"/>
                    </a:srgbClr>
                  </a:outerShdw>
                </a:effectLst>
              </a:rPr>
              <a:t>HTML/CSS Skills</a:t>
            </a:r>
          </a:p>
          <a:p>
            <a:r>
              <a:rPr lang="en-US" b="1" dirty="0">
                <a:effectLst>
                  <a:outerShdw blurRad="38100" dist="38100" dir="2700000" algn="tl">
                    <a:srgbClr val="000000">
                      <a:alpha val="43137"/>
                    </a:srgbClr>
                  </a:outerShdw>
                </a:effectLst>
              </a:rPr>
              <a:t>Debugging Skills</a:t>
            </a:r>
          </a:p>
          <a:p>
            <a:r>
              <a:rPr lang="en-US" b="1" dirty="0">
                <a:effectLst>
                  <a:outerShdw blurRad="38100" dist="38100" dir="2700000" algn="tl">
                    <a:srgbClr val="000000">
                      <a:alpha val="43137"/>
                    </a:srgbClr>
                  </a:outerShdw>
                </a:effectLst>
              </a:rPr>
              <a:t>Passion for the hobby</a:t>
            </a:r>
          </a:p>
          <a:p>
            <a:r>
              <a:rPr lang="en-US" b="1" dirty="0">
                <a:effectLst>
                  <a:outerShdw blurRad="38100" dist="38100" dir="2700000" algn="tl">
                    <a:srgbClr val="000000">
                      <a:alpha val="43137"/>
                    </a:srgbClr>
                  </a:outerShdw>
                </a:effectLst>
              </a:rPr>
              <a:t>Interpersonal Skills</a:t>
            </a:r>
          </a:p>
          <a:p>
            <a:r>
              <a:rPr lang="en-US" b="1" dirty="0">
                <a:effectLst>
                  <a:outerShdw blurRad="38100" dist="38100" dir="2700000" algn="tl">
                    <a:srgbClr val="000000">
                      <a:alpha val="43137"/>
                    </a:srgbClr>
                  </a:outerShdw>
                </a:effectLst>
              </a:rPr>
              <a:t>JavaScript Skills</a:t>
            </a:r>
          </a:p>
          <a:p>
            <a:r>
              <a:rPr lang="en-US" b="1" dirty="0">
                <a:effectLst>
                  <a:outerShdw blurRad="38100" dist="38100" dir="2700000" algn="tl">
                    <a:srgbClr val="000000">
                      <a:alpha val="43137"/>
                    </a:srgbClr>
                  </a:outerShdw>
                </a:effectLst>
              </a:rPr>
              <a:t>“Trust the Process” Mentality</a:t>
            </a:r>
          </a:p>
        </p:txBody>
      </p:sp>
    </p:spTree>
    <p:extLst>
      <p:ext uri="{BB962C8B-B14F-4D97-AF65-F5344CB8AC3E}">
        <p14:creationId xmlns:p14="http://schemas.microsoft.com/office/powerpoint/2010/main" val="3026653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39D40D-F889-4C4C-9D8A-6CA777CE99EB}"/>
              </a:ext>
            </a:extLst>
          </p:cNvPr>
          <p:cNvSpPr>
            <a:spLocks noGrp="1"/>
          </p:cNvSpPr>
          <p:nvPr>
            <p:ph type="title"/>
          </p:nvPr>
        </p:nvSpPr>
        <p:spPr>
          <a:xfrm>
            <a:off x="1146704" y="218984"/>
            <a:ext cx="3856037" cy="1639884"/>
          </a:xfrm>
        </p:spPr>
        <p:txBody>
          <a:bodyPr/>
          <a:lstStyle/>
          <a:p>
            <a:r>
              <a:rPr lang="en-US" b="1" dirty="0">
                <a:effectLst>
                  <a:outerShdw blurRad="38100" dist="38100" dir="2700000" algn="tl">
                    <a:srgbClr val="000000">
                      <a:alpha val="43137"/>
                    </a:srgbClr>
                  </a:outerShdw>
                </a:effectLst>
              </a:rPr>
              <a:t>Roles of a Web Developer </a:t>
            </a:r>
          </a:p>
        </p:txBody>
      </p:sp>
      <p:sp>
        <p:nvSpPr>
          <p:cNvPr id="4" name="Text Placeholder 3">
            <a:extLst>
              <a:ext uri="{FF2B5EF4-FFF2-40B4-BE49-F238E27FC236}">
                <a16:creationId xmlns:a16="http://schemas.microsoft.com/office/drawing/2014/main" id="{36906362-C282-4208-930E-2588B06495F7}"/>
              </a:ext>
            </a:extLst>
          </p:cNvPr>
          <p:cNvSpPr>
            <a:spLocks noGrp="1"/>
          </p:cNvSpPr>
          <p:nvPr>
            <p:ph type="body" sz="half" idx="2"/>
          </p:nvPr>
        </p:nvSpPr>
        <p:spPr>
          <a:xfrm>
            <a:off x="923278" y="1961965"/>
            <a:ext cx="5172721" cy="4483223"/>
          </a:xfrm>
        </p:spPr>
        <p:txBody>
          <a:bodyPr>
            <a:normAutofit/>
          </a:bodyPr>
          <a:lstStyle/>
          <a:p>
            <a:pPr marL="285750" indent="-285750">
              <a:lnSpc>
                <a:spcPct val="150000"/>
              </a:lnSpc>
              <a:buFont typeface="Arial" panose="020B0604020202020204" pitchFamily="34" charset="0"/>
              <a:buChar char="•"/>
            </a:pPr>
            <a:r>
              <a:rPr lang="en-US" sz="2000" b="1" dirty="0">
                <a:effectLst>
                  <a:outerShdw blurRad="38100" dist="38100" dir="2700000" algn="tl">
                    <a:srgbClr val="000000">
                      <a:alpha val="43137"/>
                    </a:srgbClr>
                  </a:outerShdw>
                </a:effectLst>
              </a:rPr>
              <a:t>Writing Efficient Code</a:t>
            </a:r>
          </a:p>
          <a:p>
            <a:pPr marL="285750" indent="-285750">
              <a:lnSpc>
                <a:spcPct val="150000"/>
              </a:lnSpc>
              <a:buFont typeface="Arial" panose="020B0604020202020204" pitchFamily="34" charset="0"/>
              <a:buChar char="•"/>
            </a:pPr>
            <a:r>
              <a:rPr lang="en-US" sz="2000" b="1" dirty="0">
                <a:effectLst>
                  <a:outerShdw blurRad="38100" dist="38100" dir="2700000" algn="tl">
                    <a:srgbClr val="000000">
                      <a:alpha val="43137"/>
                    </a:srgbClr>
                  </a:outerShdw>
                </a:effectLst>
              </a:rPr>
              <a:t>Create Responsive Web Designs</a:t>
            </a:r>
          </a:p>
          <a:p>
            <a:pPr marL="285750" indent="-285750">
              <a:lnSpc>
                <a:spcPct val="150000"/>
              </a:lnSpc>
              <a:buFont typeface="Arial" panose="020B0604020202020204" pitchFamily="34" charset="0"/>
              <a:buChar char="•"/>
            </a:pPr>
            <a:r>
              <a:rPr lang="en-US" sz="2000" b="1" dirty="0">
                <a:effectLst>
                  <a:outerShdw blurRad="38100" dist="38100" dir="2700000" algn="tl">
                    <a:srgbClr val="000000">
                      <a:alpha val="43137"/>
                    </a:srgbClr>
                  </a:outerShdw>
                </a:effectLst>
              </a:rPr>
              <a:t>Analyzing Website requirements</a:t>
            </a:r>
          </a:p>
          <a:p>
            <a:pPr marL="285750" indent="-285750">
              <a:lnSpc>
                <a:spcPct val="150000"/>
              </a:lnSpc>
              <a:buFont typeface="Arial" panose="020B0604020202020204" pitchFamily="34" charset="0"/>
              <a:buChar char="•"/>
            </a:pPr>
            <a:r>
              <a:rPr lang="en-US" sz="2000" b="1" dirty="0">
                <a:effectLst>
                  <a:outerShdw blurRad="38100" dist="38100" dir="2700000" algn="tl">
                    <a:srgbClr val="000000">
                      <a:alpha val="43137"/>
                    </a:srgbClr>
                  </a:outerShdw>
                </a:effectLst>
              </a:rPr>
              <a:t>Designing and building Websites</a:t>
            </a:r>
          </a:p>
          <a:p>
            <a:pPr marL="285750" indent="-285750">
              <a:lnSpc>
                <a:spcPct val="150000"/>
              </a:lnSpc>
              <a:buFont typeface="Arial" panose="020B0604020202020204" pitchFamily="34" charset="0"/>
              <a:buChar char="•"/>
            </a:pPr>
            <a:r>
              <a:rPr lang="en-US" sz="2000" b="1" dirty="0">
                <a:effectLst>
                  <a:outerShdw blurRad="38100" dist="38100" dir="2700000" algn="tl">
                    <a:srgbClr val="000000">
                      <a:alpha val="43137"/>
                    </a:srgbClr>
                  </a:outerShdw>
                </a:effectLst>
              </a:rPr>
              <a:t>Ability to Debug Code</a:t>
            </a:r>
          </a:p>
          <a:p>
            <a:pPr marL="285750" indent="-285750">
              <a:lnSpc>
                <a:spcPct val="150000"/>
              </a:lnSpc>
              <a:buFont typeface="Arial" panose="020B0604020202020204" pitchFamily="34" charset="0"/>
              <a:buChar char="•"/>
            </a:pPr>
            <a:r>
              <a:rPr lang="en-US" sz="2000" b="1" dirty="0">
                <a:effectLst>
                  <a:outerShdw blurRad="38100" dist="38100" dir="2700000" algn="tl">
                    <a:srgbClr val="000000">
                      <a:alpha val="43137"/>
                    </a:srgbClr>
                  </a:outerShdw>
                </a:effectLst>
              </a:rPr>
              <a:t>Maintain site’s performance speed</a:t>
            </a:r>
          </a:p>
          <a:p>
            <a:pPr marL="285750" indent="-285750">
              <a:lnSpc>
                <a:spcPct val="150000"/>
              </a:lnSpc>
              <a:buFont typeface="Arial" panose="020B0604020202020204" pitchFamily="34" charset="0"/>
              <a:buChar char="•"/>
            </a:pPr>
            <a:r>
              <a:rPr lang="en-US" sz="2000" b="1" dirty="0">
                <a:effectLst>
                  <a:outerShdw blurRad="38100" dist="38100" dir="2700000" algn="tl">
                    <a:srgbClr val="000000">
                      <a:alpha val="43137"/>
                    </a:srgbClr>
                  </a:outerShdw>
                </a:effectLst>
              </a:rPr>
              <a:t>Maintain how much traffic the site can handle</a:t>
            </a:r>
          </a:p>
        </p:txBody>
      </p:sp>
      <p:pic>
        <p:nvPicPr>
          <p:cNvPr id="2050" name="Picture 2" descr="What Does a Web Developer Do?">
            <a:extLst>
              <a:ext uri="{FF2B5EF4-FFF2-40B4-BE49-F238E27FC236}">
                <a16:creationId xmlns:a16="http://schemas.microsoft.com/office/drawing/2014/main" id="{B9929F6E-6894-4C34-B00F-38A553791116}"/>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194682" y="1704513"/>
            <a:ext cx="6384759" cy="31923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5796663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b385d60f68dd989dca1fdc827799d85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911b479caf7b199da365455750e4572"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Status xmlns="71af3243-3dd4-4a8d-8c0d-dd76da1f02a5">Not started</Status>
  </documentManagement>
</p:properties>
</file>

<file path=customXml/itemProps1.xml><?xml version="1.0" encoding="utf-8"?>
<ds:datastoreItem xmlns:ds="http://schemas.openxmlformats.org/officeDocument/2006/customXml" ds:itemID="{ECBD1B6F-AE5F-4B27-9BE1-4797C9BEFBA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0B6055E-F2DC-412A-8B07-D3793807DA86}">
  <ds:schemaRefs>
    <ds:schemaRef ds:uri="http://schemas.microsoft.com/sharepoint/v3/contenttype/forms"/>
  </ds:schemaRefs>
</ds:datastoreItem>
</file>

<file path=customXml/itemProps3.xml><?xml version="1.0" encoding="utf-8"?>
<ds:datastoreItem xmlns:ds="http://schemas.openxmlformats.org/officeDocument/2006/customXml" ds:itemID="{0A938410-2173-430A-9B92-20257D39BD88}">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Modern design</Template>
  <TotalTime>0</TotalTime>
  <Words>280</Words>
  <Application>Microsoft Office PowerPoint</Application>
  <PresentationFormat>Widescreen</PresentationFormat>
  <Paragraphs>28</Paragraphs>
  <Slides>5</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Arial</vt:lpstr>
      <vt:lpstr>Calibri</vt:lpstr>
      <vt:lpstr>Tw Cen MT</vt:lpstr>
      <vt:lpstr>Circuit</vt:lpstr>
      <vt:lpstr>The Web Fundamentals Project</vt:lpstr>
      <vt:lpstr>Terms you need to know:</vt:lpstr>
      <vt:lpstr>How does the web work?</vt:lpstr>
      <vt:lpstr>Basic Skills of A Web Developer</vt:lpstr>
      <vt:lpstr>Roles of a Web Developer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2021-05-30T23:56:14Z</dcterms:created>
  <dcterms:modified xsi:type="dcterms:W3CDTF">2021-05-31T12:09:35Z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